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1"/>
  </p:notesMasterIdLst>
  <p:handoutMasterIdLst>
    <p:handoutMasterId r:id="rId22"/>
  </p:handoutMasterIdLst>
  <p:sldIdLst>
    <p:sldId id="299" r:id="rId2"/>
    <p:sldId id="300" r:id="rId3"/>
    <p:sldId id="301" r:id="rId4"/>
    <p:sldId id="336" r:id="rId5"/>
    <p:sldId id="319" r:id="rId6"/>
    <p:sldId id="332" r:id="rId7"/>
    <p:sldId id="331" r:id="rId8"/>
    <p:sldId id="321" r:id="rId9"/>
    <p:sldId id="326" r:id="rId10"/>
    <p:sldId id="337" r:id="rId11"/>
    <p:sldId id="327" r:id="rId12"/>
    <p:sldId id="333" r:id="rId13"/>
    <p:sldId id="338" r:id="rId14"/>
    <p:sldId id="320" r:id="rId15"/>
    <p:sldId id="334" r:id="rId16"/>
    <p:sldId id="335" r:id="rId17"/>
    <p:sldId id="322" r:id="rId18"/>
    <p:sldId id="323" r:id="rId19"/>
    <p:sldId id="303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12B"/>
    <a:srgbClr val="C20024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805" autoAdjust="0"/>
    <p:restoredTop sz="91736" autoAdjust="0"/>
  </p:normalViewPr>
  <p:slideViewPr>
    <p:cSldViewPr snapToGrid="0" snapToObjects="1">
      <p:cViewPr varScale="1">
        <p:scale>
          <a:sx n="97" d="100"/>
          <a:sy n="97" d="100"/>
        </p:scale>
        <p:origin x="15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fld id="{0B0C1EA2-0501-4755-8F2E-43AE1F036A88}" type="slidenum">
              <a:rPr lang="en-US">
                <a:latin typeface="Calibri" panose="020F0502020204030204" pitchFamily="34" charset="0"/>
              </a:rPr>
              <a:pPr/>
              <a:t>1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83134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13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Presenter or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Century 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50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DF29-E933-4108-8D2F-C35943C7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60DE8-9702-4DC3-8FD0-ECB032FE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No </a:t>
            </a:r>
            <a:r>
              <a:rPr lang="tr-TR" dirty="0" err="1"/>
              <a:t>Load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637C6-64E1-43EC-B747-C98BB662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2C5ED-E528-4D23-B3F4-6D064FAE62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84C7AE-25F7-46E4-81B9-6E2955625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1745813"/>
            <a:ext cx="8686800" cy="4356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24EF5-9EE7-4165-9324-280936612837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(c)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(d)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38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7A1A-03ED-4776-B1C4-6C851D7A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0DDA-17F0-4624-9ED9-CC1FDF8B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Inductive</a:t>
            </a:r>
            <a:r>
              <a:rPr lang="tr-TR" dirty="0"/>
              <a:t> </a:t>
            </a:r>
            <a:r>
              <a:rPr lang="tr-TR" dirty="0" err="1"/>
              <a:t>Load</a:t>
            </a:r>
            <a:endParaRPr lang="tr-TR" sz="1400" b="1" baseline="9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9854F-2235-4FFA-B801-D7F35C31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0893D-82D0-4AE6-A0AC-1F859EDD2C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AB9745-9BE2-4228-B60C-D7C06839F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392" y="1817877"/>
            <a:ext cx="8475408" cy="4250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01883-3AAC-402F-907E-16B24A16C426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(a),(b)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(c),(d)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(e),(f)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(g),(h)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4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9112-C45B-4FD0-A278-E9CC266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687E-9905-4A00-9CEB-330D662F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FFT of </a:t>
            </a:r>
            <a:r>
              <a:rPr lang="tr-TR" dirty="0" err="1"/>
              <a:t>inductive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case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2439A-5B69-4D6F-83EE-CE5F14D2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F6118-7EA7-4437-B81F-4C4C44721F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28ED97A-4141-404F-B215-4E53E338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2" y="1917800"/>
            <a:ext cx="8000996" cy="401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6C8D4-0989-4419-8720-C2514145EA50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(a),(b)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(c),(d)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(e),(f)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(g),(h)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9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9112-C45B-4FD0-A278-E9CC266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687E-9905-4A00-9CEB-330D662F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FFT of </a:t>
            </a:r>
            <a:r>
              <a:rPr lang="tr-TR" dirty="0" err="1"/>
              <a:t>inductive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case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2439A-5B69-4D6F-83EE-CE5F14D2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F6118-7EA7-4437-B81F-4C4C44721F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6C8D4-0989-4419-8720-C2514145EA50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(a),(b)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(c),(d)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(e),(f)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;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(g),(h)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F3E70E-B860-4FEF-95D2-A2E715212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2" y="1831975"/>
            <a:ext cx="8563897" cy="42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3D18-DA0F-4CC9-8273-B7F17A62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Force </a:t>
            </a:r>
            <a:r>
              <a:rPr lang="tr-TR" dirty="0" err="1"/>
              <a:t>Density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FA95FE-4136-4221-8C65-84F32D99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75" y="1645786"/>
            <a:ext cx="8705850" cy="43665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D30D-7493-48E9-813A-2F2647AA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737E-7F42-43D4-AB73-155B2F083F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6D191-5370-455A-A9D4-6FC1BA1D191D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(c)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(d)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E8D4-4B77-4FD6-9DFC-40F86674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Force </a:t>
            </a:r>
            <a:r>
              <a:rPr lang="tr-TR" dirty="0" err="1"/>
              <a:t>Density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D4CC4B-68D9-452B-97E2-2FB97EBF1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830697"/>
            <a:ext cx="8229600" cy="4127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F7920-C15E-4FC6-91F7-7DE6F97E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28C7F-CC17-4CE2-9116-57D562C939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E8BD3-DC21-4721-ACFE-EB1690B319BE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(c)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(d)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2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78E9-2AD5-4FEB-9504-44ECE92C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Radial</a:t>
            </a:r>
            <a:r>
              <a:rPr lang="tr-TR" dirty="0"/>
              <a:t> Force </a:t>
            </a:r>
            <a:r>
              <a:rPr lang="tr-TR" dirty="0" err="1"/>
              <a:t>Density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32FA3-5A39-4109-8688-563BA7468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1607806"/>
            <a:ext cx="8553450" cy="4290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35164-DE74-4627-A6E0-A8C3F5E5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531EE-852A-45F0-B342-30CE69B042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A1C6E-ECA8-4A64-A381-E35703D4EDFE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(c)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91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D80-56FE-4BB2-9F1B-35FEFC9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AC112-8D75-482D-8D59-620C5357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E9887-50CA-49F6-9CE7-33D6593E3C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1B7560C-9501-4B6E-8FD5-977ABDEE73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/>
                  <a:t>Minimum </a:t>
                </a:r>
                <a:r>
                  <a:rPr lang="tr-TR" dirty="0" err="1"/>
                  <a:t>vibration</a:t>
                </a:r>
                <a:r>
                  <a:rPr lang="tr-TR" dirty="0"/>
                  <a:t> at </a:t>
                </a:r>
                <a:r>
                  <a:rPr lang="tr-TR" dirty="0" err="1"/>
                  <a:t>existing</a:t>
                </a:r>
                <a:r>
                  <a:rPr lang="tr-TR" dirty="0"/>
                  <a:t> </a:t>
                </a:r>
                <a:r>
                  <a:rPr lang="tr-TR" dirty="0" err="1"/>
                  <a:t>generator</a:t>
                </a:r>
                <a:endParaRPr lang="tr-TR" dirty="0"/>
              </a:p>
              <a:p>
                <a:pPr marL="982663" lvl="1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Drawback</a:t>
                </a:r>
                <a:r>
                  <a:rPr lang="tr-TR" dirty="0"/>
                  <a:t>: </a:t>
                </a:r>
                <a:r>
                  <a:rPr lang="tr-TR" dirty="0" err="1"/>
                  <a:t>Roebel</a:t>
                </a:r>
                <a:r>
                  <a:rPr lang="tr-TR" dirty="0"/>
                  <a:t> </a:t>
                </a:r>
                <a:r>
                  <a:rPr lang="tr-TR" dirty="0" err="1"/>
                  <a:t>cannot</a:t>
                </a:r>
                <a:r>
                  <a:rPr lang="tr-TR" dirty="0"/>
                  <a:t> be </a:t>
                </a:r>
                <a:r>
                  <a:rPr lang="tr-TR" dirty="0" err="1"/>
                  <a:t>applicable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given</a:t>
                </a:r>
                <a:r>
                  <a:rPr lang="tr-TR" dirty="0"/>
                  <a:t> </a:t>
                </a:r>
                <a:r>
                  <a:rPr lang="tr-TR" dirty="0" err="1"/>
                  <a:t>excitation</a:t>
                </a:r>
                <a:r>
                  <a:rPr lang="tr-TR" dirty="0"/>
                  <a:t> </a:t>
                </a:r>
                <a:r>
                  <a:rPr lang="tr-TR" dirty="0" err="1"/>
                  <a:t>system</a:t>
                </a: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Most</a:t>
                </a:r>
                <a:r>
                  <a:rPr lang="tr-TR" dirty="0"/>
                  <a:t> </a:t>
                </a:r>
                <a:r>
                  <a:rPr lang="tr-TR" dirty="0" err="1"/>
                  <a:t>critical</a:t>
                </a:r>
                <a:r>
                  <a:rPr lang="tr-TR" dirty="0"/>
                  <a:t> </a:t>
                </a:r>
                <a:r>
                  <a:rPr lang="tr-TR" dirty="0" err="1"/>
                  <a:t>vibration</a:t>
                </a:r>
                <a:r>
                  <a:rPr lang="tr-TR" dirty="0"/>
                  <a:t> at 270 </a:t>
                </a:r>
                <a:r>
                  <a:rPr lang="tr-TR" dirty="0" err="1"/>
                  <a:t>slot</a:t>
                </a:r>
                <a:r>
                  <a:rPr lang="tr-TR" dirty="0"/>
                  <a:t> </a:t>
                </a:r>
                <a:r>
                  <a:rPr lang="tr-TR" dirty="0" err="1"/>
                  <a:t>machine</a:t>
                </a:r>
                <a:endParaRPr lang="tr-TR" dirty="0"/>
              </a:p>
              <a:p>
                <a:pPr marL="982663" lvl="1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Although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mode</a:t>
                </a:r>
                <a:r>
                  <a:rPr lang="tr-TR" dirty="0"/>
                  <a:t> is not dominant, it </a:t>
                </a:r>
                <a:r>
                  <a:rPr lang="tr-TR" dirty="0" err="1"/>
                  <a:t>exists</a:t>
                </a: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/>
                  <a:t>300 </a:t>
                </a:r>
                <a:r>
                  <a:rPr lang="tr-TR" dirty="0" err="1"/>
                  <a:t>and</a:t>
                </a:r>
                <a:r>
                  <a:rPr lang="tr-TR" dirty="0"/>
                  <a:t> 324 </a:t>
                </a:r>
                <a:r>
                  <a:rPr lang="tr-TR" dirty="0" err="1"/>
                  <a:t>slot</a:t>
                </a:r>
                <a:r>
                  <a:rPr lang="tr-TR" dirty="0"/>
                  <a:t> </a:t>
                </a:r>
                <a:r>
                  <a:rPr lang="tr-TR" dirty="0" err="1"/>
                  <a:t>machines</a:t>
                </a:r>
                <a:r>
                  <a:rPr lang="tr-TR" dirty="0"/>
                  <a:t> </a:t>
                </a:r>
                <a:r>
                  <a:rPr lang="tr-TR" dirty="0" err="1"/>
                  <a:t>have</a:t>
                </a:r>
                <a:r>
                  <a:rPr lang="tr-TR" dirty="0"/>
                  <a:t> </a:t>
                </a:r>
                <a:r>
                  <a:rPr lang="tr-TR" dirty="0" err="1"/>
                  <a:t>similar</a:t>
                </a:r>
                <a:r>
                  <a:rPr lang="tr-TR" dirty="0"/>
                  <a:t> </a:t>
                </a:r>
                <a:r>
                  <a:rPr lang="tr-TR" dirty="0" err="1"/>
                  <a:t>characteristics</a:t>
                </a:r>
                <a:endParaRPr lang="tr-TR" dirty="0"/>
              </a:p>
              <a:p>
                <a:pPr marL="982663" lvl="1" indent="-342900">
                  <a:buFont typeface="Wingdings" panose="05000000000000000000" pitchFamily="2" charset="2"/>
                  <a:buChar char="Ø"/>
                </a:pPr>
                <a:r>
                  <a:rPr lang="tr-TR" dirty="0"/>
                  <a:t>300 </a:t>
                </a:r>
                <a:r>
                  <a:rPr lang="tr-TR" dirty="0" err="1"/>
                  <a:t>slot</a:t>
                </a:r>
                <a:r>
                  <a:rPr lang="tr-TR" dirty="0"/>
                  <a:t> </a:t>
                </a:r>
                <a:r>
                  <a:rPr lang="tr-TR" dirty="0" err="1"/>
                  <a:t>candidate</a:t>
                </a:r>
                <a:r>
                  <a:rPr lang="tr-TR" dirty="0"/>
                  <a:t> is </a:t>
                </a:r>
                <a:r>
                  <a:rPr lang="tr-TR" dirty="0" err="1"/>
                  <a:t>easy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manufacture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1B7560C-9501-4B6E-8FD5-977ABDEE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58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3677-E577-4B9A-949A-85F06078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6F05-1354-4923-B475-F40F32882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Marriage</a:t>
            </a:r>
            <a:r>
              <a:rPr lang="tr-TR" dirty="0"/>
              <a:t> :)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Prototype</a:t>
            </a:r>
            <a:r>
              <a:rPr lang="tr-TR" dirty="0"/>
              <a:t> </a:t>
            </a:r>
            <a:r>
              <a:rPr lang="tr-TR" dirty="0" err="1"/>
              <a:t>Roebel</a:t>
            </a:r>
            <a:r>
              <a:rPr lang="tr-TR" dirty="0"/>
              <a:t> bar </a:t>
            </a:r>
            <a:r>
              <a:rPr lang="tr-TR" dirty="0" err="1"/>
              <a:t>tests</a:t>
            </a: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Finalizing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documents</a:t>
            </a: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Thesis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F0383-E5E1-4E8A-AA4A-0E0B75F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6F1B3-FED4-464D-AC75-9906BFDC20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6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7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1FDA2-BA44-4DCC-B068-B4274FE8ED40}"/>
              </a:ext>
            </a:extLst>
          </p:cNvPr>
          <p:cNvSpPr/>
          <p:nvPr/>
        </p:nvSpPr>
        <p:spPr>
          <a:xfrm>
            <a:off x="6204154" y="5506065"/>
            <a:ext cx="1386349" cy="471948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Century Gothic" panose="020B0502020202020204" pitchFamily="34" charset="0"/>
              </a:rPr>
              <a:t>11.03.2024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885DF-7CEB-49D1-B226-EC7D29948F9C}"/>
              </a:ext>
            </a:extLst>
          </p:cNvPr>
          <p:cNvSpPr/>
          <p:nvPr/>
        </p:nvSpPr>
        <p:spPr>
          <a:xfrm>
            <a:off x="5004619" y="3669891"/>
            <a:ext cx="3485536" cy="683342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80F24-7499-42ED-9A5F-F7D849F17E95}"/>
              </a:ext>
            </a:extLst>
          </p:cNvPr>
          <p:cNvSpPr/>
          <p:nvPr/>
        </p:nvSpPr>
        <p:spPr>
          <a:xfrm>
            <a:off x="4839927" y="5614219"/>
            <a:ext cx="1386349" cy="471948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C4915-B2A7-4094-B91C-D23E77038D0B}"/>
              </a:ext>
            </a:extLst>
          </p:cNvPr>
          <p:cNvSpPr/>
          <p:nvPr/>
        </p:nvSpPr>
        <p:spPr>
          <a:xfrm>
            <a:off x="5157019" y="4876800"/>
            <a:ext cx="3485536" cy="683342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Century Gothic" panose="020B0502020202020204" pitchFamily="34" charset="0"/>
              </a:rPr>
              <a:t>M. Samet Yakut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42C83-41D1-488A-A13A-09C76CD09CF7}"/>
              </a:ext>
            </a:extLst>
          </p:cNvPr>
          <p:cNvSpPr/>
          <p:nvPr/>
        </p:nvSpPr>
        <p:spPr>
          <a:xfrm>
            <a:off x="4918585" y="3205027"/>
            <a:ext cx="3723970" cy="683342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err="1">
                <a:latin typeface="Century Gothic" panose="020B0502020202020204" pitchFamily="34" charset="0"/>
              </a:rPr>
              <a:t>Vibrational</a:t>
            </a:r>
            <a:r>
              <a:rPr lang="tr-TR" sz="2400" b="1" dirty="0">
                <a:latin typeface="Century Gothic" panose="020B0502020202020204" pitchFamily="34" charset="0"/>
              </a:rPr>
              <a:t> </a:t>
            </a:r>
            <a:r>
              <a:rPr lang="tr-TR" sz="2400" b="1" dirty="0" err="1">
                <a:latin typeface="Century Gothic" panose="020B0502020202020204" pitchFamily="34" charset="0"/>
              </a:rPr>
              <a:t>Forces</a:t>
            </a:r>
            <a:r>
              <a:rPr lang="tr-TR" sz="2400" b="1" dirty="0">
                <a:latin typeface="Century Gothic" panose="020B0502020202020204" pitchFamily="34" charset="0"/>
              </a:rPr>
              <a:t> in </a:t>
            </a:r>
            <a:r>
              <a:rPr lang="tr-TR" sz="2400" b="1" dirty="0" err="1">
                <a:latin typeface="Century Gothic" panose="020B0502020202020204" pitchFamily="34" charset="0"/>
              </a:rPr>
              <a:t>Hydro</a:t>
            </a:r>
            <a:r>
              <a:rPr lang="tr-TR" sz="2400" b="1" dirty="0">
                <a:latin typeface="Century Gothic" panose="020B0502020202020204" pitchFamily="34" charset="0"/>
              </a:rPr>
              <a:t> </a:t>
            </a:r>
            <a:r>
              <a:rPr lang="tr-TR" sz="2400" b="1" dirty="0" err="1">
                <a:latin typeface="Century Gothic" panose="020B0502020202020204" pitchFamily="34" charset="0"/>
              </a:rPr>
              <a:t>Generators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EE5FE-A17C-4A98-9C1F-AC8DB6916B9A}"/>
              </a:ext>
            </a:extLst>
          </p:cNvPr>
          <p:cNvSpPr/>
          <p:nvPr/>
        </p:nvSpPr>
        <p:spPr>
          <a:xfrm>
            <a:off x="4918585" y="2123624"/>
            <a:ext cx="3723970" cy="683342"/>
          </a:xfrm>
          <a:prstGeom prst="rect">
            <a:avLst/>
          </a:prstGeom>
          <a:solidFill>
            <a:srgbClr val="D0112B"/>
          </a:solidFill>
          <a:ln>
            <a:solidFill>
              <a:srgbClr val="D0112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F4E203-ECA6-4208-889B-0299ECCA8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4" b="12832"/>
          <a:stretch/>
        </p:blipFill>
        <p:spPr>
          <a:xfrm>
            <a:off x="305801" y="1580246"/>
            <a:ext cx="4401726" cy="41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Background Information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 err="1"/>
              <a:t>Cogging</a:t>
            </a:r>
            <a:r>
              <a:rPr lang="tr-TR" sz="2400" dirty="0"/>
              <a:t> </a:t>
            </a:r>
            <a:r>
              <a:rPr lang="tr-TR" sz="2400" dirty="0" err="1"/>
              <a:t>Torque</a:t>
            </a:r>
            <a:endParaRPr lang="tr-T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 err="1"/>
              <a:t>Airgap</a:t>
            </a:r>
            <a:r>
              <a:rPr lang="tr-TR" sz="2400" dirty="0"/>
              <a:t> </a:t>
            </a:r>
            <a:r>
              <a:rPr lang="tr-TR" sz="2400" dirty="0" err="1"/>
              <a:t>Magnetic</a:t>
            </a:r>
            <a:r>
              <a:rPr lang="tr-TR" sz="2400" dirty="0"/>
              <a:t> </a:t>
            </a:r>
            <a:r>
              <a:rPr lang="tr-TR" sz="2400" dirty="0" err="1"/>
              <a:t>Field</a:t>
            </a:r>
            <a:endParaRPr lang="tr-T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Force </a:t>
            </a:r>
            <a:r>
              <a:rPr lang="tr-TR" sz="2400" dirty="0" err="1"/>
              <a:t>Density</a:t>
            </a:r>
            <a:endParaRPr lang="tr-T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 err="1"/>
              <a:t>Comparison</a:t>
            </a:r>
            <a:endParaRPr lang="tr-T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 err="1"/>
              <a:t>Future</a:t>
            </a:r>
            <a:r>
              <a:rPr lang="tr-TR" sz="2400" dirty="0"/>
              <a:t> </a:t>
            </a:r>
            <a:r>
              <a:rPr lang="tr-TR" sz="2400" dirty="0" err="1"/>
              <a:t>Plans</a:t>
            </a:r>
            <a:endParaRPr lang="tr-TR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3FE7-E4F1-4DDD-B960-CA27C1BD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Background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D3A8F-2B99-4F33-A825-B068C01E1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Main </a:t>
            </a:r>
            <a:r>
              <a:rPr lang="tr-TR" dirty="0" err="1"/>
              <a:t>Sources</a:t>
            </a:r>
            <a:r>
              <a:rPr lang="tr-TR" dirty="0"/>
              <a:t>:</a:t>
            </a:r>
          </a:p>
          <a:p>
            <a:pPr marL="982663" lvl="1" indent="-342900">
              <a:buFont typeface="Wingdings" panose="05000000000000000000" pitchFamily="2" charset="2"/>
              <a:buChar char="Ø"/>
            </a:pPr>
            <a:r>
              <a:rPr lang="tr-TR" dirty="0" err="1"/>
              <a:t>Slot</a:t>
            </a:r>
            <a:r>
              <a:rPr lang="tr-TR" dirty="0"/>
              <a:t> </a:t>
            </a:r>
            <a:r>
              <a:rPr lang="tr-TR" dirty="0" err="1"/>
              <a:t>harmonics</a:t>
            </a:r>
            <a:endParaRPr lang="tr-TR" dirty="0"/>
          </a:p>
          <a:p>
            <a:pPr marL="982663" lvl="1" indent="-342900">
              <a:buFont typeface="Wingdings" panose="05000000000000000000" pitchFamily="2" charset="2"/>
              <a:buChar char="Ø"/>
            </a:pPr>
            <a:r>
              <a:rPr lang="tr-TR" dirty="0" err="1"/>
              <a:t>Cogging</a:t>
            </a:r>
            <a:r>
              <a:rPr lang="tr-TR" dirty="0"/>
              <a:t> </a:t>
            </a:r>
            <a:r>
              <a:rPr lang="tr-TR" dirty="0" err="1"/>
              <a:t>torque</a:t>
            </a:r>
            <a:endParaRPr lang="tr-TR" dirty="0"/>
          </a:p>
          <a:p>
            <a:pPr marL="982663" lvl="1" indent="-342900">
              <a:buFont typeface="Wingdings" panose="05000000000000000000" pitchFamily="2" charset="2"/>
              <a:buChar char="Ø"/>
            </a:pPr>
            <a:r>
              <a:rPr lang="tr-TR" dirty="0" err="1"/>
              <a:t>Sub-harmonics</a:t>
            </a: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Slot</a:t>
            </a:r>
            <a:r>
              <a:rPr lang="tr-TR" dirty="0"/>
              <a:t> </a:t>
            </a:r>
            <a:r>
              <a:rPr lang="tr-TR" dirty="0" err="1"/>
              <a:t>harmonics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cogging</a:t>
            </a:r>
            <a:r>
              <a:rPr lang="tr-TR" dirty="0"/>
              <a:t> </a:t>
            </a:r>
            <a:r>
              <a:rPr lang="tr-TR" dirty="0" err="1"/>
              <a:t>torque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harmonics</a:t>
            </a: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 err="1"/>
              <a:t>Those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important</a:t>
            </a:r>
            <a:r>
              <a:rPr lang="tr-TR" dirty="0"/>
              <a:t> in </a:t>
            </a:r>
            <a:r>
              <a:rPr lang="tr-TR" dirty="0" err="1"/>
              <a:t>wind</a:t>
            </a:r>
            <a:r>
              <a:rPr lang="tr-TR" dirty="0"/>
              <a:t> </a:t>
            </a:r>
            <a:r>
              <a:rPr lang="tr-TR" dirty="0" err="1"/>
              <a:t>turbines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B97E-F22A-4106-A3C0-97EF1049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ECC5E-8907-4083-8603-D81DE7DCDE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4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44CE-8C23-46F7-BFAE-5E38C6A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Background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62E42-1E09-4360-A356-183753E37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0338"/>
                <a:ext cx="4794299" cy="498792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Maxwell</a:t>
                </a:r>
                <a:r>
                  <a:rPr lang="tr-TR" dirty="0"/>
                  <a:t> </a:t>
                </a:r>
                <a:r>
                  <a:rPr lang="tr-TR" dirty="0" err="1"/>
                  <a:t>Stress</a:t>
                </a:r>
                <a:r>
                  <a:rPr lang="tr-TR" dirty="0"/>
                  <a:t> </a:t>
                </a:r>
                <a:r>
                  <a:rPr lang="tr-TR" dirty="0" err="1"/>
                  <a:t>Tensor</a:t>
                </a:r>
                <a:r>
                  <a:rPr lang="tr-TR" dirty="0"/>
                  <a:t>:</a:t>
                </a:r>
              </a:p>
              <a:p>
                <a:pPr marL="982663" lvl="1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Radial</a:t>
                </a:r>
                <a:r>
                  <a:rPr lang="tr-TR" dirty="0"/>
                  <a:t> Force </a:t>
                </a:r>
                <a:r>
                  <a:rPr lang="tr-TR" dirty="0" err="1"/>
                  <a:t>Density</a:t>
                </a:r>
                <a:r>
                  <a:rPr lang="tr-TR" dirty="0"/>
                  <a:t>:</a:t>
                </a:r>
              </a:p>
              <a:p>
                <a:pPr marL="982663" lvl="1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/>
                  <a:t>Space </a:t>
                </a:r>
                <a:r>
                  <a:rPr lang="tr-TR" dirty="0" err="1"/>
                  <a:t>harmonics</a:t>
                </a:r>
                <a:r>
                  <a:rPr lang="tr-TR" dirty="0"/>
                  <a:t> of </a:t>
                </a:r>
                <a:r>
                  <a:rPr lang="tr-TR" dirty="0" err="1"/>
                  <a:t>force</a:t>
                </a:r>
                <a:r>
                  <a:rPr lang="tr-TR" dirty="0"/>
                  <a:t> </a:t>
                </a:r>
                <a:r>
                  <a:rPr lang="tr-TR" dirty="0" err="1"/>
                  <a:t>density</a:t>
                </a:r>
                <a:r>
                  <a:rPr lang="tr-TR" dirty="0"/>
                  <a:t> is </a:t>
                </a:r>
                <a:r>
                  <a:rPr lang="tr-TR" dirty="0" err="1"/>
                  <a:t>called</a:t>
                </a:r>
                <a:r>
                  <a:rPr lang="tr-TR" dirty="0"/>
                  <a:t> </a:t>
                </a:r>
                <a:r>
                  <a:rPr lang="tr-TR" dirty="0" err="1"/>
                  <a:t>mode</a:t>
                </a:r>
                <a:r>
                  <a:rPr lang="tr-TR" dirty="0"/>
                  <a:t> </a:t>
                </a:r>
                <a:r>
                  <a:rPr lang="tr-TR" dirty="0" err="1"/>
                  <a:t>number</a:t>
                </a: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/>
                  <a:t>m=0, </a:t>
                </a:r>
                <a:r>
                  <a:rPr lang="tr-TR" dirty="0" err="1"/>
                  <a:t>uniform</a:t>
                </a:r>
                <a:r>
                  <a:rPr lang="tr-TR" dirty="0"/>
                  <a:t> </a:t>
                </a:r>
                <a:r>
                  <a:rPr lang="tr-TR" dirty="0" err="1"/>
                  <a:t>attraction</a:t>
                </a:r>
                <a:br>
                  <a:rPr lang="tr-TR" dirty="0"/>
                </a:br>
                <a:r>
                  <a:rPr lang="tr-TR" dirty="0"/>
                  <a:t>m=1, </a:t>
                </a:r>
                <a:r>
                  <a:rPr lang="tr-TR" dirty="0" err="1"/>
                  <a:t>eccentricity</a:t>
                </a: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62E42-1E09-4360-A356-183753E37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0338"/>
                <a:ext cx="4794299" cy="4987925"/>
              </a:xfrm>
              <a:blipFill>
                <a:blip r:embed="rId3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56DD-E549-4CFE-A1A1-5A55A7C4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F9580-AFD1-4A31-BFDB-B293089C2D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14590-28ED-44AD-B620-18C77856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49" y="1735393"/>
            <a:ext cx="3657166" cy="35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44CE-8C23-46F7-BFAE-5E38C6A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Background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62E42-1E09-4360-A356-183753E37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0338"/>
                <a:ext cx="8229600" cy="498792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Expected</a:t>
                </a:r>
                <a:r>
                  <a:rPr lang="tr-TR" dirty="0"/>
                  <a:t> minimum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tr-TR" b="0" dirty="0"/>
                  <a:t> is </a:t>
                </a:r>
                <a:r>
                  <a:rPr lang="tr-TR" b="0" dirty="0" err="1"/>
                  <a:t>the</a:t>
                </a:r>
                <a:r>
                  <a:rPr lang="tr-TR" b="0" dirty="0"/>
                  <a:t> </a:t>
                </a:r>
                <a:r>
                  <a:rPr lang="tr-TR" b="0" dirty="0" err="1"/>
                  <a:t>greatest</a:t>
                </a:r>
                <a:r>
                  <a:rPr lang="tr-TR" b="0" dirty="0"/>
                  <a:t> </a:t>
                </a:r>
                <a:r>
                  <a:rPr lang="tr-TR" b="0" dirty="0" err="1"/>
                  <a:t>common</a:t>
                </a:r>
                <a:r>
                  <a:rPr lang="tr-TR" b="0" dirty="0"/>
                  <a:t> </a:t>
                </a:r>
                <a:r>
                  <a:rPr lang="tr-TR" b="0" dirty="0" err="1"/>
                  <a:t>divisor</a:t>
                </a:r>
                <a:r>
                  <a:rPr lang="tr-TR" b="0" dirty="0"/>
                  <a:t> (GCD)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𝑚𝑠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sub>
                        </m:sSub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deformation</a:t>
                </a:r>
                <a:r>
                  <a:rPr lang="tr-TR" dirty="0"/>
                  <a:t> </a:t>
                </a:r>
                <a:r>
                  <a:rPr lang="tr-TR" dirty="0" err="1"/>
                  <a:t>caused</a:t>
                </a:r>
                <a:r>
                  <a:rPr lang="tr-TR" dirty="0"/>
                  <a:t> </a:t>
                </a:r>
                <a:r>
                  <a:rPr lang="tr-TR" dirty="0" err="1"/>
                  <a:t>by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mode</a:t>
                </a:r>
                <a:r>
                  <a:rPr lang="tr-TR" dirty="0"/>
                  <a:t> is </a:t>
                </a:r>
                <a:r>
                  <a:rPr lang="tr-TR" dirty="0" err="1"/>
                  <a:t>inversely</a:t>
                </a:r>
                <a:r>
                  <a:rPr lang="tr-TR" dirty="0"/>
                  <a:t> </a:t>
                </a:r>
                <a:r>
                  <a:rPr lang="tr-TR" dirty="0" err="1"/>
                  <a:t>proportional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tr-TR" dirty="0" err="1"/>
                  <a:t>It</a:t>
                </a:r>
                <a:r>
                  <a:rPr lang="tr-TR" dirty="0"/>
                  <a:t> is not </a:t>
                </a:r>
                <a:r>
                  <a:rPr lang="tr-TR" dirty="0" err="1"/>
                  <a:t>practical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consider</a:t>
                </a:r>
                <a:r>
                  <a:rPr lang="tr-TR" dirty="0"/>
                  <a:t> </a:t>
                </a:r>
                <a:r>
                  <a:rPr lang="tr-TR" dirty="0" err="1"/>
                  <a:t>mode</a:t>
                </a:r>
                <a:r>
                  <a:rPr lang="tr-TR" dirty="0"/>
                  <a:t> </a:t>
                </a:r>
                <a:r>
                  <a:rPr lang="tr-TR" dirty="0" err="1"/>
                  <a:t>numbers</a:t>
                </a:r>
                <a:r>
                  <a:rPr lang="tr-TR" dirty="0"/>
                  <a:t> </a:t>
                </a: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than</a:t>
                </a:r>
                <a:r>
                  <a:rPr lang="tr-TR" dirty="0"/>
                  <a:t> 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62E42-1E09-4360-A356-183753E37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0338"/>
                <a:ext cx="8229600" cy="4987925"/>
              </a:xfrm>
              <a:blipFill>
                <a:blip r:embed="rId3"/>
                <a:stretch>
                  <a:fillRect l="-519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56DD-E549-4CFE-A1A1-5A55A7C4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F9580-AFD1-4A31-BFDB-B293089C2D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4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7D1F-2274-42AA-B494-D19EE859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Machines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Concern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FF415A-56F3-4F2A-98A5-925F65BD7E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021612"/>
              </p:ext>
            </p:extLst>
          </p:nvPr>
        </p:nvGraphicFramePr>
        <p:xfrm>
          <a:off x="1036228" y="3179619"/>
          <a:ext cx="707431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129">
                  <a:extLst>
                    <a:ext uri="{9D8B030D-6E8A-4147-A177-3AD203B41FA5}">
                      <a16:colId xmlns:a16="http://schemas.microsoft.com/office/drawing/2014/main" val="2092501316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36603369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11840898"/>
                    </a:ext>
                  </a:extLst>
                </a:gridCol>
                <a:gridCol w="2359742">
                  <a:extLst>
                    <a:ext uri="{9D8B030D-6E8A-4147-A177-3AD203B41FA5}">
                      <a16:colId xmlns:a16="http://schemas.microsoft.com/office/drawing/2014/main" val="4014958082"/>
                    </a:ext>
                  </a:extLst>
                </a:gridCol>
                <a:gridCol w="1307691">
                  <a:extLst>
                    <a:ext uri="{9D8B030D-6E8A-4147-A177-3AD203B41FA5}">
                      <a16:colId xmlns:a16="http://schemas.microsoft.com/office/drawing/2014/main" val="2863129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Slot</a:t>
                      </a:r>
                      <a:r>
                        <a:rPr lang="tr-T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Century Gothic" panose="020B0502020202020204" pitchFamily="34" charset="0"/>
                        </a:rPr>
                        <a:t>Number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Pole</a:t>
                      </a:r>
                      <a:r>
                        <a:rPr lang="tr-T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Century Gothic" panose="020B0502020202020204" pitchFamily="34" charset="0"/>
                        </a:rPr>
                        <a:t>Number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Winding</a:t>
                      </a:r>
                      <a:r>
                        <a:rPr lang="tr-T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Century Gothic" panose="020B0502020202020204" pitchFamily="34" charset="0"/>
                        </a:rPr>
                        <a:t>Type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Series/</a:t>
                      </a:r>
                      <a:r>
                        <a:rPr lang="tr-TR" dirty="0" err="1">
                          <a:latin typeface="Century Gothic" panose="020B0502020202020204" pitchFamily="34" charset="0"/>
                        </a:rPr>
                        <a:t>Parallel</a:t>
                      </a:r>
                      <a:r>
                        <a:rPr lang="tr-T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tr-TR" dirty="0" err="1">
                          <a:latin typeface="Century Gothic" panose="020B0502020202020204" pitchFamily="34" charset="0"/>
                        </a:rPr>
                        <a:t>Turns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Symmetry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00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240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32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Diamond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5/4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16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7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270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32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Roebel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1/1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2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65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300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32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Roebel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1/1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4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41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324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32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Century Gothic" panose="020B0502020202020204" pitchFamily="34" charset="0"/>
                        </a:rPr>
                        <a:t>Roebel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1/1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entury Gothic" panose="020B0502020202020204" pitchFamily="34" charset="0"/>
                        </a:rPr>
                        <a:t>4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5677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6EB49-EE1C-4408-AC10-3709AADE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B48E7-2254-4E1A-9B99-869B487F7B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2C2BD83-0B72-477F-8571-B839DC6A3AD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430338"/>
                <a:ext cx="8229600" cy="2433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SzPct val="95000"/>
                  <a:buFont typeface="Wingdings 2" panose="05020102010507070707" pitchFamily="18" charset="2"/>
                  <a:defRPr sz="2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Arial"/>
                  </a:defRPr>
                </a:lvl1pPr>
                <a:lvl2pPr marL="639763" indent="-457200" algn="l" rtl="0" eaLnBrk="0" fontAlgn="base" hangingPunct="0">
                  <a:spcBef>
                    <a:spcPts val="438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Arial"/>
                  </a:defRPr>
                </a:lvl2pPr>
                <a:lvl3pPr marL="914400" indent="-4572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Arial"/>
                  </a:defRPr>
                </a:lvl3pPr>
                <a:lvl4pPr marL="1187450" indent="-4572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SzPct val="65000"/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Arial"/>
                  </a:defRPr>
                </a:lvl4pPr>
                <a:lvl5pPr marL="1462088" indent="-4572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Arial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914400">
                  <a:buFont typeface="Wingdings" panose="05000000000000000000" pitchFamily="2" charset="2"/>
                  <a:buChar char="Ø"/>
                </a:pPr>
                <a:endParaRPr lang="tr-TR" dirty="0"/>
              </a:p>
              <a:p>
                <a:pPr marL="342900" indent="-342900" defTabSz="9144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𝑐𝑜𝑔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𝐺𝐶𝐷</m:t>
                    </m:r>
                  </m:oMath>
                </a14:m>
                <a:endParaRPr lang="tr-TR" dirty="0"/>
              </a:p>
              <a:p>
                <a:pPr marL="342900" indent="-342900" defTabSz="9144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𝐺𝐶𝐷</m:t>
                        </m:r>
                      </m:den>
                    </m:f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2C2BD83-0B72-477F-8571-B839DC6A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430338"/>
                <a:ext cx="8229600" cy="2433739"/>
              </a:xfrm>
              <a:prstGeom prst="rect">
                <a:avLst/>
              </a:prstGeom>
              <a:blipFill>
                <a:blip r:embed="rId2"/>
                <a:stretch>
                  <a:fillRect l="-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28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35BF-2C8C-404D-9542-13F6A60E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Cogging</a:t>
            </a:r>
            <a:r>
              <a:rPr lang="tr-TR" dirty="0"/>
              <a:t> </a:t>
            </a:r>
            <a:r>
              <a:rPr lang="tr-TR" dirty="0" err="1"/>
              <a:t>Torque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4A15-CDD9-4A87-8A98-578E9DC5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9388"/>
            <a:ext cx="8229600" cy="3728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Open-</a:t>
            </a:r>
            <a:r>
              <a:rPr lang="tr-TR" dirty="0" err="1"/>
              <a:t>circuit</a:t>
            </a:r>
            <a:r>
              <a:rPr lang="tr-TR" dirty="0"/>
              <a:t> </a:t>
            </a:r>
            <a:r>
              <a:rPr lang="tr-TR" dirty="0" err="1"/>
              <a:t>Torque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51D1-0395-4B77-96CF-19D72F9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6821B-D377-4566-8C34-E83610218E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FEB3CE8-67C8-426D-814A-7E852D8B2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822193"/>
            <a:ext cx="8458200" cy="4242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D2994-6435-4340-ABDB-220B163DE654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(c)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(d)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6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CBE3-195C-461F-B59D-3149E1A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Airgap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4FF7F-FD0C-4052-8D6E-BE8E0221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0BC7-6FC0-4F28-9343-3EA041C50E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78BE-4478-410A-B3D3-E3EF06E2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dirty="0"/>
              <a:t>No </a:t>
            </a:r>
            <a:r>
              <a:rPr lang="tr-TR" dirty="0" err="1"/>
              <a:t>Load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D27148-0D40-4D31-BBD6-FEBAE483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90" y="1763149"/>
            <a:ext cx="8858865" cy="4443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84E66-40BA-415F-BB23-3F74724A4B44}"/>
              </a:ext>
            </a:extLst>
          </p:cNvPr>
          <p:cNvSpPr txBox="1"/>
          <p:nvPr/>
        </p:nvSpPr>
        <p:spPr>
          <a:xfrm>
            <a:off x="342900" y="6064509"/>
            <a:ext cx="8343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latin typeface="Century Gothic" panose="020B0502020202020204" pitchFamily="34" charset="0"/>
              </a:rPr>
              <a:t>(a) 240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(b) 270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(c) 300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r>
              <a:rPr lang="tr-TR" sz="1000" dirty="0">
                <a:latin typeface="Century Gothic" panose="020B0502020202020204" pitchFamily="34" charset="0"/>
              </a:rPr>
              <a:t>, </a:t>
            </a:r>
            <a:r>
              <a:rPr lang="tr-TR" sz="1000" dirty="0" err="1">
                <a:latin typeface="Century Gothic" panose="020B0502020202020204" pitchFamily="34" charset="0"/>
              </a:rPr>
              <a:t>and</a:t>
            </a:r>
            <a:r>
              <a:rPr lang="tr-TR" sz="1000" dirty="0">
                <a:latin typeface="Century Gothic" panose="020B0502020202020204" pitchFamily="34" charset="0"/>
              </a:rPr>
              <a:t> (d) 324 </a:t>
            </a:r>
            <a:r>
              <a:rPr lang="tr-TR" sz="1000" dirty="0" err="1">
                <a:latin typeface="Century Gothic" panose="020B0502020202020204" pitchFamily="34" charset="0"/>
              </a:rPr>
              <a:t>Slot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31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10647</TotalTime>
  <Words>623</Words>
  <Application>Microsoft Office PowerPoint</Application>
  <PresentationFormat>On-screen Show (4:3)</PresentationFormat>
  <Paragraphs>148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BentonSansTRUReg</vt:lpstr>
      <vt:lpstr>Calibri</vt:lpstr>
      <vt:lpstr>Calibri (Headings)</vt:lpstr>
      <vt:lpstr>Cambria Math</vt:lpstr>
      <vt:lpstr>Century Gothic</vt:lpstr>
      <vt:lpstr>Constantia</vt:lpstr>
      <vt:lpstr>Wingdings</vt:lpstr>
      <vt:lpstr>Wingdings 2</vt:lpstr>
      <vt:lpstr>Flow</vt:lpstr>
      <vt:lpstr>PowerPoint Presentation</vt:lpstr>
      <vt:lpstr>PowerPoint Presentation</vt:lpstr>
      <vt:lpstr>Outline</vt:lpstr>
      <vt:lpstr>Background Information</vt:lpstr>
      <vt:lpstr>Background Information</vt:lpstr>
      <vt:lpstr>Background Information</vt:lpstr>
      <vt:lpstr>Machines under Concern</vt:lpstr>
      <vt:lpstr>Cogging Torque</vt:lpstr>
      <vt:lpstr>Airgap Magnetic Field</vt:lpstr>
      <vt:lpstr>Airgap Magnetic Field</vt:lpstr>
      <vt:lpstr>Airgap Magnetic Field</vt:lpstr>
      <vt:lpstr>Airgap Magnetic Field</vt:lpstr>
      <vt:lpstr>Airgap Magnetic Field</vt:lpstr>
      <vt:lpstr>Radial Force Density</vt:lpstr>
      <vt:lpstr>Radial Force Density</vt:lpstr>
      <vt:lpstr>Radial Force Density</vt:lpstr>
      <vt:lpstr>Comparison</vt:lpstr>
      <vt:lpstr>Future Plans</vt:lpstr>
      <vt:lpstr>PowerPoint Presentation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Muhammet Samet YAKUT</cp:lastModifiedBy>
  <cp:revision>406</cp:revision>
  <cp:lastPrinted>2013-02-15T02:19:28Z</cp:lastPrinted>
  <dcterms:created xsi:type="dcterms:W3CDTF">2013-02-15T04:31:56Z</dcterms:created>
  <dcterms:modified xsi:type="dcterms:W3CDTF">2024-03-10T20:16:02Z</dcterms:modified>
</cp:coreProperties>
</file>